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8" r:id="rId2"/>
    <p:sldId id="256" r:id="rId3"/>
    <p:sldId id="257" r:id="rId4"/>
    <p:sldId id="259" r:id="rId5"/>
    <p:sldId id="260" r:id="rId6"/>
    <p:sldId id="262" r:id="rId7"/>
    <p:sldId id="264" r:id="rId8"/>
    <p:sldId id="265" r:id="rId9"/>
    <p:sldId id="267" r:id="rId10"/>
    <p:sldId id="266" r:id="rId11"/>
    <p:sldId id="263" r:id="rId12"/>
    <p:sldId id="261" r:id="rId13"/>
    <p:sldId id="268" r:id="rId14"/>
    <p:sldId id="269" r:id="rId15"/>
    <p:sldId id="272" r:id="rId16"/>
    <p:sldId id="271" r:id="rId17"/>
    <p:sldId id="273"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0BA701-F474-49D6-84EA-06640F2B7893}" type="datetimeFigureOut">
              <a:rPr lang="ru-RU" smtClean="0"/>
              <a:t>09.11.2020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978C75-BEE1-43C4-BAE5-77254CB4B79D}" type="slidenum">
              <a:rPr lang="ru-RU" smtClean="0"/>
              <a:t>‹#›</a:t>
            </a:fld>
            <a:endParaRPr lang="ru-RU"/>
          </a:p>
        </p:txBody>
      </p:sp>
    </p:spTree>
    <p:extLst>
      <p:ext uri="{BB962C8B-B14F-4D97-AF65-F5344CB8AC3E}">
        <p14:creationId xmlns:p14="http://schemas.microsoft.com/office/powerpoint/2010/main" val="1472870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7978C75-BEE1-43C4-BAE5-77254CB4B79D}" type="slidenum">
              <a:rPr lang="ru-RU" smtClean="0"/>
              <a:t>3</a:t>
            </a:fld>
            <a:endParaRPr lang="ru-RU"/>
          </a:p>
        </p:txBody>
      </p:sp>
    </p:spTree>
    <p:extLst>
      <p:ext uri="{BB962C8B-B14F-4D97-AF65-F5344CB8AC3E}">
        <p14:creationId xmlns:p14="http://schemas.microsoft.com/office/powerpoint/2010/main" val="3178686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218D81F8-2CF6-4B17-8BB8-A70BDC39384F}" type="datetimeFigureOut">
              <a:rPr lang="ru-RU" smtClean="0"/>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8CBCE7-2E56-4C15-B4E0-55BE01BD7E5A}" type="slidenum">
              <a:rPr lang="ru-RU" smtClean="0"/>
              <a:t>‹#›</a:t>
            </a:fld>
            <a:endParaRPr lang="ru-RU"/>
          </a:p>
        </p:txBody>
      </p:sp>
    </p:spTree>
    <p:extLst>
      <p:ext uri="{BB962C8B-B14F-4D97-AF65-F5344CB8AC3E}">
        <p14:creationId xmlns:p14="http://schemas.microsoft.com/office/powerpoint/2010/main" val="2661988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18D81F8-2CF6-4B17-8BB8-A70BDC39384F}" type="datetimeFigureOut">
              <a:rPr lang="ru-RU" smtClean="0"/>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8CBCE7-2E56-4C15-B4E0-55BE01BD7E5A}" type="slidenum">
              <a:rPr lang="ru-RU" smtClean="0"/>
              <a:t>‹#›</a:t>
            </a:fld>
            <a:endParaRPr lang="ru-RU"/>
          </a:p>
        </p:txBody>
      </p:sp>
    </p:spTree>
    <p:extLst>
      <p:ext uri="{BB962C8B-B14F-4D97-AF65-F5344CB8AC3E}">
        <p14:creationId xmlns:p14="http://schemas.microsoft.com/office/powerpoint/2010/main" val="1709560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18D81F8-2CF6-4B17-8BB8-A70BDC39384F}" type="datetimeFigureOut">
              <a:rPr lang="ru-RU" smtClean="0"/>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8CBCE7-2E56-4C15-B4E0-55BE01BD7E5A}" type="slidenum">
              <a:rPr lang="ru-RU" smtClean="0"/>
              <a:t>‹#›</a:t>
            </a:fld>
            <a:endParaRPr lang="ru-RU"/>
          </a:p>
        </p:txBody>
      </p:sp>
    </p:spTree>
    <p:extLst>
      <p:ext uri="{BB962C8B-B14F-4D97-AF65-F5344CB8AC3E}">
        <p14:creationId xmlns:p14="http://schemas.microsoft.com/office/powerpoint/2010/main" val="2024247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18D81F8-2CF6-4B17-8BB8-A70BDC39384F}" type="datetimeFigureOut">
              <a:rPr lang="ru-RU" smtClean="0"/>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8CBCE7-2E56-4C15-B4E0-55BE01BD7E5A}" type="slidenum">
              <a:rPr lang="ru-RU" smtClean="0"/>
              <a:t>‹#›</a:t>
            </a:fld>
            <a:endParaRPr lang="ru-RU"/>
          </a:p>
        </p:txBody>
      </p:sp>
    </p:spTree>
    <p:extLst>
      <p:ext uri="{BB962C8B-B14F-4D97-AF65-F5344CB8AC3E}">
        <p14:creationId xmlns:p14="http://schemas.microsoft.com/office/powerpoint/2010/main" val="3833430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18D81F8-2CF6-4B17-8BB8-A70BDC39384F}" type="datetimeFigureOut">
              <a:rPr lang="ru-RU" smtClean="0"/>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8CBCE7-2E56-4C15-B4E0-55BE01BD7E5A}" type="slidenum">
              <a:rPr lang="ru-RU" smtClean="0"/>
              <a:t>‹#›</a:t>
            </a:fld>
            <a:endParaRPr lang="ru-RU"/>
          </a:p>
        </p:txBody>
      </p:sp>
    </p:spTree>
    <p:extLst>
      <p:ext uri="{BB962C8B-B14F-4D97-AF65-F5344CB8AC3E}">
        <p14:creationId xmlns:p14="http://schemas.microsoft.com/office/powerpoint/2010/main" val="2365397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18D81F8-2CF6-4B17-8BB8-A70BDC39384F}" type="datetimeFigureOut">
              <a:rPr lang="ru-RU" smtClean="0"/>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A8CBCE7-2E56-4C15-B4E0-55BE01BD7E5A}" type="slidenum">
              <a:rPr lang="ru-RU" smtClean="0"/>
              <a:t>‹#›</a:t>
            </a:fld>
            <a:endParaRPr lang="ru-RU"/>
          </a:p>
        </p:txBody>
      </p:sp>
    </p:spTree>
    <p:extLst>
      <p:ext uri="{BB962C8B-B14F-4D97-AF65-F5344CB8AC3E}">
        <p14:creationId xmlns:p14="http://schemas.microsoft.com/office/powerpoint/2010/main" val="2306130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18D81F8-2CF6-4B17-8BB8-A70BDC39384F}" type="datetimeFigureOut">
              <a:rPr lang="ru-RU" smtClean="0"/>
              <a:t>09.11.2020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A8CBCE7-2E56-4C15-B4E0-55BE01BD7E5A}" type="slidenum">
              <a:rPr lang="ru-RU" smtClean="0"/>
              <a:t>‹#›</a:t>
            </a:fld>
            <a:endParaRPr lang="ru-RU"/>
          </a:p>
        </p:txBody>
      </p:sp>
    </p:spTree>
    <p:extLst>
      <p:ext uri="{BB962C8B-B14F-4D97-AF65-F5344CB8AC3E}">
        <p14:creationId xmlns:p14="http://schemas.microsoft.com/office/powerpoint/2010/main" val="637043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218D81F8-2CF6-4B17-8BB8-A70BDC39384F}" type="datetimeFigureOut">
              <a:rPr lang="ru-RU" smtClean="0"/>
              <a:t>09.11.2020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A8CBCE7-2E56-4C15-B4E0-55BE01BD7E5A}" type="slidenum">
              <a:rPr lang="ru-RU" smtClean="0"/>
              <a:t>‹#›</a:t>
            </a:fld>
            <a:endParaRPr lang="ru-RU"/>
          </a:p>
        </p:txBody>
      </p:sp>
    </p:spTree>
    <p:extLst>
      <p:ext uri="{BB962C8B-B14F-4D97-AF65-F5344CB8AC3E}">
        <p14:creationId xmlns:p14="http://schemas.microsoft.com/office/powerpoint/2010/main" val="1178355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18D81F8-2CF6-4B17-8BB8-A70BDC39384F}" type="datetimeFigureOut">
              <a:rPr lang="ru-RU" smtClean="0"/>
              <a:t>09.11.2020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A8CBCE7-2E56-4C15-B4E0-55BE01BD7E5A}" type="slidenum">
              <a:rPr lang="ru-RU" smtClean="0"/>
              <a:t>‹#›</a:t>
            </a:fld>
            <a:endParaRPr lang="ru-RU"/>
          </a:p>
        </p:txBody>
      </p:sp>
    </p:spTree>
    <p:extLst>
      <p:ext uri="{BB962C8B-B14F-4D97-AF65-F5344CB8AC3E}">
        <p14:creationId xmlns:p14="http://schemas.microsoft.com/office/powerpoint/2010/main" val="1046259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18D81F8-2CF6-4B17-8BB8-A70BDC39384F}" type="datetimeFigureOut">
              <a:rPr lang="ru-RU" smtClean="0"/>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A8CBCE7-2E56-4C15-B4E0-55BE01BD7E5A}" type="slidenum">
              <a:rPr lang="ru-RU" smtClean="0"/>
              <a:t>‹#›</a:t>
            </a:fld>
            <a:endParaRPr lang="ru-RU"/>
          </a:p>
        </p:txBody>
      </p:sp>
    </p:spTree>
    <p:extLst>
      <p:ext uri="{BB962C8B-B14F-4D97-AF65-F5344CB8AC3E}">
        <p14:creationId xmlns:p14="http://schemas.microsoft.com/office/powerpoint/2010/main" val="2239529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18D81F8-2CF6-4B17-8BB8-A70BDC39384F}" type="datetimeFigureOut">
              <a:rPr lang="ru-RU" smtClean="0"/>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A8CBCE7-2E56-4C15-B4E0-55BE01BD7E5A}" type="slidenum">
              <a:rPr lang="ru-RU" smtClean="0"/>
              <a:t>‹#›</a:t>
            </a:fld>
            <a:endParaRPr lang="ru-RU"/>
          </a:p>
        </p:txBody>
      </p:sp>
    </p:spTree>
    <p:extLst>
      <p:ext uri="{BB962C8B-B14F-4D97-AF65-F5344CB8AC3E}">
        <p14:creationId xmlns:p14="http://schemas.microsoft.com/office/powerpoint/2010/main" val="2237379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8D81F8-2CF6-4B17-8BB8-A70BDC39384F}" type="datetimeFigureOut">
              <a:rPr lang="ru-RU" smtClean="0"/>
              <a:t>09.11.2020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CBCE7-2E56-4C15-B4E0-55BE01BD7E5A}" type="slidenum">
              <a:rPr lang="ru-RU" smtClean="0"/>
              <a:t>‹#›</a:t>
            </a:fld>
            <a:endParaRPr lang="ru-RU"/>
          </a:p>
        </p:txBody>
      </p:sp>
    </p:spTree>
    <p:extLst>
      <p:ext uri="{BB962C8B-B14F-4D97-AF65-F5344CB8AC3E}">
        <p14:creationId xmlns:p14="http://schemas.microsoft.com/office/powerpoint/2010/main" val="2694894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362393"/>
            <a:ext cx="9144000" cy="2387600"/>
          </a:xfrm>
        </p:spPr>
        <p:txBody>
          <a:bodyPr>
            <a:normAutofit fontScale="90000"/>
          </a:bodyPr>
          <a:lstStyle/>
          <a:p>
            <a:r>
              <a:rPr lang="ru-RU" sz="4400" b="1" dirty="0">
                <a:solidFill>
                  <a:srgbClr val="FFFF00"/>
                </a:solidFill>
                <a:latin typeface="Times New Roman" panose="02020603050405020304" pitchFamily="18" charset="0"/>
                <a:cs typeface="Times New Roman" panose="02020603050405020304" pitchFamily="18" charset="0"/>
              </a:rPr>
              <a:t>Учебное занятие</a:t>
            </a:r>
            <a:br>
              <a:rPr lang="ru-RU" sz="4400" b="1" dirty="0">
                <a:solidFill>
                  <a:srgbClr val="FFFF00"/>
                </a:solidFill>
                <a:latin typeface="Times New Roman" panose="02020603050405020304" pitchFamily="18" charset="0"/>
                <a:cs typeface="Times New Roman" panose="02020603050405020304" pitchFamily="18" charset="0"/>
              </a:rPr>
            </a:br>
            <a:br>
              <a:rPr lang="ru-RU" sz="4400" b="1" dirty="0">
                <a:solidFill>
                  <a:srgbClr val="FFFF00"/>
                </a:solidFill>
                <a:latin typeface="Times New Roman" panose="02020603050405020304" pitchFamily="18" charset="0"/>
                <a:cs typeface="Times New Roman" panose="02020603050405020304" pitchFamily="18" charset="0"/>
              </a:rPr>
            </a:br>
            <a:r>
              <a:rPr lang="ru-RU" sz="4400" b="1" dirty="0">
                <a:solidFill>
                  <a:srgbClr val="FFFF00"/>
                </a:solidFill>
                <a:latin typeface="Times New Roman" panose="02020603050405020304" pitchFamily="18" charset="0"/>
                <a:cs typeface="Times New Roman" panose="02020603050405020304" pitchFamily="18" charset="0"/>
              </a:rPr>
              <a:t>«ИЗГОТОВЛЕНИЕ ЦВЕТОВ </a:t>
            </a:r>
            <a:br>
              <a:rPr lang="ru-RU" sz="4400" b="1" dirty="0">
                <a:solidFill>
                  <a:srgbClr val="FFFF00"/>
                </a:solidFill>
                <a:latin typeface="Times New Roman" panose="02020603050405020304" pitchFamily="18" charset="0"/>
                <a:cs typeface="Times New Roman" panose="02020603050405020304" pitchFamily="18" charset="0"/>
              </a:rPr>
            </a:br>
            <a:r>
              <a:rPr lang="ru-RU" sz="4400" b="1" dirty="0">
                <a:solidFill>
                  <a:srgbClr val="FFFF00"/>
                </a:solidFill>
                <a:latin typeface="Times New Roman" panose="02020603050405020304" pitchFamily="18" charset="0"/>
                <a:cs typeface="Times New Roman" panose="02020603050405020304" pitchFamily="18" charset="0"/>
              </a:rPr>
              <a:t>ИЗ БИСЕРА»</a:t>
            </a:r>
          </a:p>
        </p:txBody>
      </p:sp>
      <p:sp>
        <p:nvSpPr>
          <p:cNvPr id="4" name="Shape 319"/>
          <p:cNvSpPr>
            <a:spLocks noGrp="1"/>
          </p:cNvSpPr>
          <p:nvPr>
            <p:ph type="subTitle" idx="1"/>
          </p:nvPr>
        </p:nvSpPr>
        <p:spPr>
          <a:xfrm>
            <a:off x="1524000" y="5148386"/>
            <a:ext cx="9144000" cy="1271117"/>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lvl="0" indent="39687" algn="ctr">
              <a:defRPr sz="1800"/>
            </a:pPr>
            <a:r>
              <a:rPr sz="1600" dirty="0" err="1">
                <a:solidFill>
                  <a:srgbClr val="FFFF00"/>
                </a:solidFill>
                <a:latin typeface="Arial"/>
                <a:ea typeface="Arial"/>
                <a:cs typeface="Arial"/>
                <a:sym typeface="Arial"/>
              </a:rPr>
              <a:t>Подготовила</a:t>
            </a:r>
            <a:r>
              <a:rPr sz="1600" dirty="0">
                <a:solidFill>
                  <a:srgbClr val="FFFF00"/>
                </a:solidFill>
                <a:latin typeface="Arial"/>
                <a:ea typeface="Arial"/>
                <a:cs typeface="Arial"/>
                <a:sym typeface="Arial"/>
              </a:rPr>
              <a:t>: </a:t>
            </a:r>
            <a:r>
              <a:rPr sz="1600" dirty="0" err="1">
                <a:solidFill>
                  <a:srgbClr val="FFFF00"/>
                </a:solidFill>
                <a:latin typeface="Arial"/>
                <a:ea typeface="Arial"/>
                <a:cs typeface="Arial"/>
                <a:sym typeface="Arial"/>
              </a:rPr>
              <a:t>педагог</a:t>
            </a:r>
            <a:r>
              <a:rPr sz="1600" dirty="0">
                <a:solidFill>
                  <a:srgbClr val="FFFF00"/>
                </a:solidFill>
                <a:latin typeface="Arial"/>
                <a:ea typeface="Arial"/>
                <a:cs typeface="Arial"/>
                <a:sym typeface="Arial"/>
              </a:rPr>
              <a:t> </a:t>
            </a:r>
            <a:r>
              <a:rPr sz="1600" dirty="0" err="1">
                <a:solidFill>
                  <a:srgbClr val="FFFF00"/>
                </a:solidFill>
                <a:latin typeface="Arial"/>
                <a:ea typeface="Arial"/>
                <a:cs typeface="Arial"/>
                <a:sym typeface="Arial"/>
              </a:rPr>
              <a:t>дополнительного</a:t>
            </a:r>
            <a:r>
              <a:rPr sz="1600" dirty="0">
                <a:solidFill>
                  <a:srgbClr val="FFFF00"/>
                </a:solidFill>
                <a:latin typeface="Arial"/>
                <a:ea typeface="Arial"/>
                <a:cs typeface="Arial"/>
                <a:sym typeface="Arial"/>
              </a:rPr>
              <a:t> </a:t>
            </a:r>
            <a:r>
              <a:rPr sz="1600" dirty="0" err="1">
                <a:solidFill>
                  <a:srgbClr val="FFFF00"/>
                </a:solidFill>
                <a:latin typeface="Arial"/>
                <a:ea typeface="Arial"/>
                <a:cs typeface="Arial"/>
                <a:sym typeface="Arial"/>
              </a:rPr>
              <a:t>образования</a:t>
            </a:r>
            <a:endParaRPr sz="1600" dirty="0">
              <a:solidFill>
                <a:srgbClr val="FFFF00"/>
              </a:solidFill>
              <a:latin typeface="Arial"/>
              <a:ea typeface="Arial"/>
              <a:cs typeface="Arial"/>
              <a:sym typeface="Arial"/>
            </a:endParaRPr>
          </a:p>
          <a:p>
            <a:pPr lvl="0" indent="39687" algn="ctr">
              <a:defRPr sz="1800"/>
            </a:pPr>
            <a:r>
              <a:rPr sz="1600" dirty="0" err="1">
                <a:solidFill>
                  <a:srgbClr val="FFFF00"/>
                </a:solidFill>
                <a:latin typeface="Arial"/>
                <a:ea typeface="Arial"/>
                <a:cs typeface="Arial"/>
                <a:sym typeface="Arial"/>
              </a:rPr>
              <a:t>руководитель</a:t>
            </a:r>
            <a:r>
              <a:rPr sz="1600" dirty="0">
                <a:solidFill>
                  <a:srgbClr val="FFFF00"/>
                </a:solidFill>
                <a:latin typeface="Arial"/>
                <a:ea typeface="Arial"/>
                <a:cs typeface="Arial"/>
                <a:sym typeface="Arial"/>
              </a:rPr>
              <a:t> </a:t>
            </a:r>
            <a:r>
              <a:rPr sz="1600" dirty="0" err="1">
                <a:solidFill>
                  <a:srgbClr val="FFFF00"/>
                </a:solidFill>
                <a:latin typeface="Arial"/>
                <a:ea typeface="Arial"/>
                <a:cs typeface="Arial"/>
                <a:sym typeface="Arial"/>
              </a:rPr>
              <a:t>творческой</a:t>
            </a:r>
            <a:r>
              <a:rPr sz="1600" dirty="0">
                <a:solidFill>
                  <a:srgbClr val="FFFF00"/>
                </a:solidFill>
                <a:latin typeface="Arial"/>
                <a:ea typeface="Arial"/>
                <a:cs typeface="Arial"/>
                <a:sym typeface="Arial"/>
              </a:rPr>
              <a:t> </a:t>
            </a:r>
            <a:r>
              <a:rPr sz="1600" dirty="0" err="1">
                <a:solidFill>
                  <a:srgbClr val="FFFF00"/>
                </a:solidFill>
                <a:latin typeface="Arial"/>
                <a:ea typeface="Arial"/>
                <a:cs typeface="Arial"/>
                <a:sym typeface="Arial"/>
              </a:rPr>
              <a:t>мастерской</a:t>
            </a:r>
            <a:endParaRPr sz="1600" dirty="0">
              <a:solidFill>
                <a:srgbClr val="FFFF00"/>
              </a:solidFill>
              <a:latin typeface="Arial"/>
              <a:ea typeface="Arial"/>
              <a:cs typeface="Arial"/>
              <a:sym typeface="Arial"/>
            </a:endParaRPr>
          </a:p>
          <a:p>
            <a:pPr lvl="0" indent="39687" algn="ctr">
              <a:defRPr sz="1800"/>
            </a:pPr>
            <a:r>
              <a:rPr sz="1600" dirty="0" err="1">
                <a:solidFill>
                  <a:srgbClr val="FFFF00"/>
                </a:solidFill>
                <a:latin typeface="Arial"/>
                <a:ea typeface="Arial"/>
                <a:cs typeface="Arial"/>
                <a:sym typeface="Arial"/>
              </a:rPr>
              <a:t>ручной</a:t>
            </a:r>
            <a:r>
              <a:rPr sz="1600" dirty="0">
                <a:solidFill>
                  <a:srgbClr val="FFFF00"/>
                </a:solidFill>
                <a:latin typeface="Arial"/>
                <a:ea typeface="Arial"/>
                <a:cs typeface="Arial"/>
                <a:sym typeface="Arial"/>
              </a:rPr>
              <a:t> </a:t>
            </a:r>
            <a:r>
              <a:rPr sz="1600" dirty="0" err="1">
                <a:solidFill>
                  <a:srgbClr val="FFFF00"/>
                </a:solidFill>
                <a:latin typeface="Arial"/>
                <a:ea typeface="Arial"/>
                <a:cs typeface="Arial"/>
                <a:sym typeface="Arial"/>
              </a:rPr>
              <a:t>художественной</a:t>
            </a:r>
            <a:r>
              <a:rPr sz="1600" dirty="0">
                <a:solidFill>
                  <a:srgbClr val="FFFF00"/>
                </a:solidFill>
                <a:latin typeface="Arial"/>
                <a:ea typeface="Arial"/>
                <a:cs typeface="Arial"/>
                <a:sym typeface="Arial"/>
              </a:rPr>
              <a:t> </a:t>
            </a:r>
            <a:r>
              <a:rPr sz="1600" dirty="0" err="1">
                <a:solidFill>
                  <a:srgbClr val="FFFF00"/>
                </a:solidFill>
                <a:latin typeface="Arial"/>
                <a:ea typeface="Arial"/>
                <a:cs typeface="Arial"/>
                <a:sym typeface="Arial"/>
              </a:rPr>
              <a:t>вышивки</a:t>
            </a:r>
            <a:r>
              <a:rPr sz="1600" dirty="0">
                <a:solidFill>
                  <a:srgbClr val="FFFF00"/>
                </a:solidFill>
                <a:latin typeface="Arial"/>
                <a:ea typeface="Arial"/>
                <a:cs typeface="Arial"/>
                <a:sym typeface="Arial"/>
              </a:rPr>
              <a:t> и </a:t>
            </a:r>
            <a:r>
              <a:rPr sz="1600" dirty="0" err="1">
                <a:solidFill>
                  <a:srgbClr val="FFFF00"/>
                </a:solidFill>
                <a:latin typeface="Arial"/>
                <a:ea typeface="Arial"/>
                <a:cs typeface="Arial"/>
                <a:sym typeface="Arial"/>
              </a:rPr>
              <a:t>бисероплетения</a:t>
            </a:r>
            <a:r>
              <a:rPr sz="1600" dirty="0">
                <a:solidFill>
                  <a:srgbClr val="FFFF00"/>
                </a:solidFill>
                <a:latin typeface="Arial"/>
                <a:ea typeface="Arial"/>
                <a:cs typeface="Arial"/>
                <a:sym typeface="Arial"/>
              </a:rPr>
              <a:t> «</a:t>
            </a:r>
            <a:r>
              <a:rPr sz="1600" dirty="0" err="1">
                <a:solidFill>
                  <a:srgbClr val="FFFF00"/>
                </a:solidFill>
                <a:latin typeface="Arial"/>
                <a:ea typeface="Arial"/>
                <a:cs typeface="Arial"/>
                <a:sym typeface="Arial"/>
              </a:rPr>
              <a:t>Фантазия</a:t>
            </a:r>
            <a:r>
              <a:rPr sz="1600" dirty="0">
                <a:solidFill>
                  <a:srgbClr val="FFFF00"/>
                </a:solidFill>
                <a:latin typeface="Arial"/>
                <a:ea typeface="Arial"/>
                <a:cs typeface="Arial"/>
                <a:sym typeface="Arial"/>
              </a:rPr>
              <a:t>»</a:t>
            </a:r>
          </a:p>
          <a:p>
            <a:pPr lvl="0" indent="39687" algn="ctr">
              <a:defRPr sz="1800"/>
            </a:pPr>
            <a:r>
              <a:rPr sz="1600" dirty="0" err="1">
                <a:solidFill>
                  <a:srgbClr val="FFFF00"/>
                </a:solidFill>
                <a:latin typeface="Arial"/>
                <a:ea typeface="Arial"/>
                <a:cs typeface="Arial"/>
                <a:sym typeface="Arial"/>
              </a:rPr>
              <a:t>Синиченко</a:t>
            </a:r>
            <a:r>
              <a:rPr sz="1600" dirty="0">
                <a:solidFill>
                  <a:srgbClr val="FFFF00"/>
                </a:solidFill>
                <a:latin typeface="Arial"/>
                <a:ea typeface="Arial"/>
                <a:cs typeface="Arial"/>
                <a:sym typeface="Arial"/>
              </a:rPr>
              <a:t> </a:t>
            </a:r>
            <a:r>
              <a:rPr sz="1600" dirty="0" err="1">
                <a:solidFill>
                  <a:srgbClr val="FFFF00"/>
                </a:solidFill>
                <a:latin typeface="Arial"/>
                <a:ea typeface="Arial"/>
                <a:cs typeface="Arial"/>
                <a:sym typeface="Arial"/>
              </a:rPr>
              <a:t>Тамара</a:t>
            </a:r>
            <a:r>
              <a:rPr sz="1600" dirty="0">
                <a:solidFill>
                  <a:srgbClr val="FFFF00"/>
                </a:solidFill>
                <a:latin typeface="Arial"/>
                <a:ea typeface="Arial"/>
                <a:cs typeface="Arial"/>
                <a:sym typeface="Arial"/>
              </a:rPr>
              <a:t> </a:t>
            </a:r>
            <a:r>
              <a:rPr sz="1600" dirty="0" err="1">
                <a:solidFill>
                  <a:srgbClr val="FFFF00"/>
                </a:solidFill>
                <a:latin typeface="Arial"/>
                <a:ea typeface="Arial"/>
                <a:cs typeface="Arial"/>
                <a:sym typeface="Arial"/>
              </a:rPr>
              <a:t>Дмитриевна</a:t>
            </a:r>
            <a:endParaRPr sz="1600" dirty="0">
              <a:solidFill>
                <a:srgbClr val="FFFF00"/>
              </a:solidFill>
              <a:latin typeface="Arial"/>
              <a:ea typeface="Arial"/>
              <a:cs typeface="Arial"/>
              <a:sym typeface="Arial"/>
            </a:endParaRPr>
          </a:p>
        </p:txBody>
      </p:sp>
    </p:spTree>
    <p:extLst>
      <p:ext uri="{BB962C8B-B14F-4D97-AF65-F5344CB8AC3E}">
        <p14:creationId xmlns:p14="http://schemas.microsoft.com/office/powerpoint/2010/main" val="3117604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4904" y="567727"/>
            <a:ext cx="11902191" cy="2387600"/>
          </a:xfrm>
        </p:spPr>
        <p:txBody>
          <a:bodyPr>
            <a:noAutofit/>
          </a:bodyPr>
          <a:lstStyle/>
          <a:p>
            <a:pPr algn="just"/>
            <a:r>
              <a:rPr lang="ru-RU" sz="2400" b="1" dirty="0">
                <a:solidFill>
                  <a:srgbClr val="FFFF00"/>
                </a:solidFill>
                <a:effectLst/>
                <a:latin typeface="Times New Roman" panose="02020603050405020304" pitchFamily="18" charset="0"/>
                <a:cs typeface="Times New Roman" panose="02020603050405020304" pitchFamily="18" charset="0"/>
              </a:rPr>
              <a:t>После Второй Мировой в США французские цветы из бисера стали абсолютным хитом. В 1960 годы </a:t>
            </a:r>
            <a:r>
              <a:rPr lang="ru-RU" sz="2400" b="1" dirty="0" err="1">
                <a:solidFill>
                  <a:srgbClr val="FFFF00"/>
                </a:solidFill>
                <a:effectLst/>
                <a:latin typeface="Times New Roman" panose="02020603050405020304" pitchFamily="18" charset="0"/>
                <a:cs typeface="Times New Roman" panose="02020603050405020304" pitchFamily="18" charset="0"/>
              </a:rPr>
              <a:t>Виржиния</a:t>
            </a:r>
            <a:r>
              <a:rPr lang="ru-RU" sz="2400" b="1" dirty="0">
                <a:solidFill>
                  <a:srgbClr val="FFFF00"/>
                </a:solidFill>
                <a:effectLst/>
                <a:latin typeface="Times New Roman" panose="02020603050405020304" pitchFamily="18" charset="0"/>
                <a:cs typeface="Times New Roman" panose="02020603050405020304" pitchFamily="18" charset="0"/>
              </a:rPr>
              <a:t> </a:t>
            </a:r>
            <a:r>
              <a:rPr lang="ru-RU" sz="2400" b="1" dirty="0" err="1">
                <a:solidFill>
                  <a:srgbClr val="FFFF00"/>
                </a:solidFill>
                <a:effectLst/>
                <a:latin typeface="Times New Roman" panose="02020603050405020304" pitchFamily="18" charset="0"/>
                <a:cs typeface="Times New Roman" panose="02020603050405020304" pitchFamily="18" charset="0"/>
              </a:rPr>
              <a:t>Натсон</a:t>
            </a:r>
            <a:r>
              <a:rPr lang="ru-RU" sz="2400" b="1" dirty="0">
                <a:solidFill>
                  <a:srgbClr val="FFFF00"/>
                </a:solidFill>
                <a:effectLst/>
                <a:latin typeface="Times New Roman" panose="02020603050405020304" pitchFamily="18" charset="0"/>
                <a:cs typeface="Times New Roman" panose="02020603050405020304" pitchFamily="18" charset="0"/>
              </a:rPr>
              <a:t> написала книгу о цветах и букетах из бисера, которая стала почти библией для </a:t>
            </a:r>
            <a:r>
              <a:rPr lang="ru-RU" sz="2400" b="1" dirty="0" err="1">
                <a:solidFill>
                  <a:srgbClr val="FFFF00"/>
                </a:solidFill>
                <a:effectLst/>
                <a:latin typeface="Times New Roman" panose="02020603050405020304" pitchFamily="18" charset="0"/>
                <a:cs typeface="Times New Roman" panose="02020603050405020304" pitchFamily="18" charset="0"/>
              </a:rPr>
              <a:t>бисеропрлетения</a:t>
            </a:r>
            <a:r>
              <a:rPr lang="ru-RU" sz="2400" b="1" dirty="0">
                <a:solidFill>
                  <a:srgbClr val="FFFF00"/>
                </a:solidFill>
                <a:effectLst/>
                <a:latin typeface="Times New Roman" panose="02020603050405020304" pitchFamily="18" charset="0"/>
                <a:cs typeface="Times New Roman" panose="02020603050405020304" pitchFamily="18" charset="0"/>
              </a:rPr>
              <a:t>. Она купила букет французских цветов из бисера в Универмаге Нью-Йорка и вместо того, чтобы поставить его своей гостиной, любопытная женщина разобрала его, чтобы посмотреть, как это сделано. Цветы, импортируемые из Франции, были особенно изящны, Вирджинии удалось представить эту технику новой аудитории. Узоры, полученные в результате ее собственных экспериментов и  считаются базовыми. </a:t>
            </a:r>
            <a:endParaRPr lang="ru-RU" sz="2400" b="1" dirty="0">
              <a:solidFill>
                <a:srgbClr val="FFFF00"/>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666999" y="2955327"/>
            <a:ext cx="6858000" cy="3733800"/>
          </a:xfrm>
          <a:prstGeom prst="rect">
            <a:avLst/>
          </a:prstGeom>
          <a:ln>
            <a:noFill/>
          </a:ln>
          <a:effectLst>
            <a:softEdge rad="112500"/>
          </a:effectLst>
        </p:spPr>
      </p:pic>
    </p:spTree>
    <p:extLst>
      <p:ext uri="{BB962C8B-B14F-4D97-AF65-F5344CB8AC3E}">
        <p14:creationId xmlns:p14="http://schemas.microsoft.com/office/powerpoint/2010/main" val="3551770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06648" y="4429919"/>
            <a:ext cx="6885483" cy="1079293"/>
          </a:xfrm>
        </p:spPr>
        <p:txBody>
          <a:bodyPr>
            <a:noAutofit/>
          </a:bodyPr>
          <a:lstStyle/>
          <a:p>
            <a:pPr algn="l">
              <a:lnSpc>
                <a:spcPct val="100000"/>
              </a:lnSpc>
            </a:pPr>
            <a:r>
              <a:rPr lang="ru-RU" sz="4000" b="1" dirty="0">
                <a:solidFill>
                  <a:srgbClr val="FFFF00"/>
                </a:solidFill>
                <a:latin typeface="Times New Roman" panose="02020603050405020304" pitchFamily="18" charset="0"/>
                <a:cs typeface="Times New Roman" panose="02020603050405020304" pitchFamily="18" charset="0"/>
              </a:rPr>
              <a:t>Материалы и оборудование:</a:t>
            </a:r>
            <a:br>
              <a:rPr lang="ru-RU" sz="4000" b="1" dirty="0">
                <a:solidFill>
                  <a:srgbClr val="FFFF00"/>
                </a:solidFill>
                <a:latin typeface="Times New Roman" panose="02020603050405020304" pitchFamily="18" charset="0"/>
                <a:cs typeface="Times New Roman" panose="02020603050405020304" pitchFamily="18" charset="0"/>
              </a:rPr>
            </a:br>
            <a:r>
              <a:rPr lang="ru-RU" sz="4000" b="1" dirty="0">
                <a:solidFill>
                  <a:srgbClr val="FFFF00"/>
                </a:solidFill>
                <a:latin typeface="Times New Roman" panose="02020603050405020304" pitchFamily="18" charset="0"/>
                <a:cs typeface="Times New Roman" panose="02020603050405020304" pitchFamily="18" charset="0"/>
              </a:rPr>
              <a:t>1. бисер;</a:t>
            </a:r>
            <a:br>
              <a:rPr lang="ru-RU" sz="4000" b="1" dirty="0">
                <a:solidFill>
                  <a:srgbClr val="FFFF00"/>
                </a:solidFill>
                <a:latin typeface="Times New Roman" panose="02020603050405020304" pitchFamily="18" charset="0"/>
                <a:cs typeface="Times New Roman" panose="02020603050405020304" pitchFamily="18" charset="0"/>
              </a:rPr>
            </a:br>
            <a:r>
              <a:rPr lang="ru-RU" sz="4000" b="1" dirty="0">
                <a:solidFill>
                  <a:srgbClr val="FFFF00"/>
                </a:solidFill>
                <a:latin typeface="Times New Roman" panose="02020603050405020304" pitchFamily="18" charset="0"/>
                <a:cs typeface="Times New Roman" panose="02020603050405020304" pitchFamily="18" charset="0"/>
              </a:rPr>
              <a:t>2. ножницы;</a:t>
            </a:r>
            <a:br>
              <a:rPr lang="ru-RU" sz="4000" b="1" dirty="0">
                <a:solidFill>
                  <a:srgbClr val="FFFF00"/>
                </a:solidFill>
                <a:latin typeface="Times New Roman" panose="02020603050405020304" pitchFamily="18" charset="0"/>
                <a:cs typeface="Times New Roman" panose="02020603050405020304" pitchFamily="18" charset="0"/>
              </a:rPr>
            </a:br>
            <a:r>
              <a:rPr lang="ru-RU" sz="4000" b="1" dirty="0">
                <a:solidFill>
                  <a:srgbClr val="FFFF00"/>
                </a:solidFill>
                <a:latin typeface="Times New Roman" panose="02020603050405020304" pitchFamily="18" charset="0"/>
                <a:cs typeface="Times New Roman" panose="02020603050405020304" pitchFamily="18" charset="0"/>
              </a:rPr>
              <a:t>3. проволока;</a:t>
            </a:r>
            <a:br>
              <a:rPr lang="ru-RU" sz="4000" b="1" dirty="0">
                <a:solidFill>
                  <a:srgbClr val="FFFF00"/>
                </a:solidFill>
                <a:latin typeface="Times New Roman" panose="02020603050405020304" pitchFamily="18" charset="0"/>
                <a:cs typeface="Times New Roman" panose="02020603050405020304" pitchFamily="18" charset="0"/>
              </a:rPr>
            </a:br>
            <a:r>
              <a:rPr lang="ru-RU" sz="4000" b="1" dirty="0">
                <a:solidFill>
                  <a:srgbClr val="FFFF00"/>
                </a:solidFill>
                <a:latin typeface="Times New Roman" panose="02020603050405020304" pitchFamily="18" charset="0"/>
                <a:cs typeface="Times New Roman" panose="02020603050405020304" pitchFamily="18" charset="0"/>
              </a:rPr>
              <a:t>4. кусачки;</a:t>
            </a:r>
            <a:br>
              <a:rPr lang="ru-RU" sz="4000" b="1" dirty="0">
                <a:solidFill>
                  <a:srgbClr val="FFFF00"/>
                </a:solidFill>
                <a:latin typeface="Times New Roman" panose="02020603050405020304" pitchFamily="18" charset="0"/>
                <a:cs typeface="Times New Roman" panose="02020603050405020304" pitchFamily="18" charset="0"/>
              </a:rPr>
            </a:br>
            <a:r>
              <a:rPr lang="ru-RU" sz="4000" b="1" dirty="0">
                <a:solidFill>
                  <a:srgbClr val="FFFF00"/>
                </a:solidFill>
                <a:latin typeface="Times New Roman" panose="02020603050405020304" pitchFamily="18" charset="0"/>
                <a:cs typeface="Times New Roman" panose="02020603050405020304" pitchFamily="18" charset="0"/>
              </a:rPr>
              <a:t>5. образцы;</a:t>
            </a:r>
            <a:br>
              <a:rPr lang="ru-RU" sz="4000" b="1" dirty="0">
                <a:solidFill>
                  <a:srgbClr val="FFFF00"/>
                </a:solidFill>
                <a:latin typeface="Times New Roman" panose="02020603050405020304" pitchFamily="18" charset="0"/>
                <a:cs typeface="Times New Roman" panose="02020603050405020304" pitchFamily="18" charset="0"/>
              </a:rPr>
            </a:br>
            <a:r>
              <a:rPr lang="ru-RU" sz="4000" b="1" dirty="0">
                <a:solidFill>
                  <a:srgbClr val="FFFF00"/>
                </a:solidFill>
                <a:latin typeface="Times New Roman" panose="02020603050405020304" pitchFamily="18" charset="0"/>
                <a:cs typeface="Times New Roman" panose="02020603050405020304" pitchFamily="18" charset="0"/>
              </a:rPr>
              <a:t>6. технологические карты.</a:t>
            </a:r>
            <a:br>
              <a:rPr lang="ru-RU" sz="4000" b="1" dirty="0">
                <a:solidFill>
                  <a:srgbClr val="FFFF00"/>
                </a:solidFill>
                <a:latin typeface="Times New Roman" panose="02020603050405020304" pitchFamily="18" charset="0"/>
                <a:cs typeface="Times New Roman" panose="02020603050405020304" pitchFamily="18" charset="0"/>
              </a:rPr>
            </a:br>
            <a:endParaRPr lang="ru-RU" sz="4000" b="1" dirty="0">
              <a:solidFill>
                <a:srgbClr val="FFFF00"/>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a:ext>
            </a:extLst>
          </a:blip>
          <a:stretch>
            <a:fillRect/>
          </a:stretch>
        </p:blipFill>
        <p:spPr>
          <a:xfrm rot="20561216">
            <a:off x="482390" y="1651183"/>
            <a:ext cx="4286250" cy="2924175"/>
          </a:xfrm>
          <a:prstGeom prst="rect">
            <a:avLst/>
          </a:prstGeom>
        </p:spPr>
      </p:pic>
    </p:spTree>
    <p:extLst>
      <p:ext uri="{BB962C8B-B14F-4D97-AF65-F5344CB8AC3E}">
        <p14:creationId xmlns:p14="http://schemas.microsoft.com/office/powerpoint/2010/main" val="3388465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46944" y="687648"/>
            <a:ext cx="10318230" cy="841348"/>
          </a:xfrm>
        </p:spPr>
        <p:txBody>
          <a:bodyPr>
            <a:noAutofit/>
          </a:bodyPr>
          <a:lstStyle/>
          <a:p>
            <a:r>
              <a:rPr lang="ru-RU" sz="4400" b="1" dirty="0">
                <a:solidFill>
                  <a:srgbClr val="FFFF00"/>
                </a:solidFill>
                <a:latin typeface="Times New Roman" panose="02020603050405020304" pitchFamily="18" charset="0"/>
                <a:cs typeface="Times New Roman" panose="02020603050405020304" pitchFamily="18" charset="0"/>
              </a:rPr>
              <a:t>Технология четырёхрядной перекрёстной петли.</a:t>
            </a:r>
          </a:p>
        </p:txBody>
      </p:sp>
      <p:sp>
        <p:nvSpPr>
          <p:cNvPr id="3" name="Подзаголовок 2"/>
          <p:cNvSpPr>
            <a:spLocks noGrp="1"/>
          </p:cNvSpPr>
          <p:nvPr>
            <p:ph type="subTitle" idx="1"/>
          </p:nvPr>
        </p:nvSpPr>
        <p:spPr>
          <a:xfrm>
            <a:off x="739195" y="1964688"/>
            <a:ext cx="6483246" cy="5163460"/>
          </a:xfrm>
        </p:spPr>
        <p:txBody>
          <a:bodyPr>
            <a:normAutofit/>
          </a:bodyPr>
          <a:lstStyle/>
          <a:p>
            <a:pPr marL="457200" indent="-457200" algn="l">
              <a:buAutoNum type="arabicPeriod"/>
            </a:pPr>
            <a:r>
              <a:rPr lang="ru-RU" sz="4000" b="1" dirty="0">
                <a:solidFill>
                  <a:srgbClr val="FFFF00"/>
                </a:solidFill>
                <a:latin typeface="Times New Roman" panose="02020603050405020304" pitchFamily="18" charset="0"/>
                <a:cs typeface="Times New Roman" panose="02020603050405020304" pitchFamily="18" charset="0"/>
              </a:rPr>
              <a:t>Работа по технологическим картам.</a:t>
            </a:r>
          </a:p>
          <a:p>
            <a:pPr marL="457200" indent="-457200" algn="l">
              <a:buAutoNum type="arabicPeriod"/>
            </a:pPr>
            <a:r>
              <a:rPr lang="ru-RU" sz="4000" b="1" dirty="0">
                <a:solidFill>
                  <a:srgbClr val="FFFF00"/>
                </a:solidFill>
                <a:latin typeface="Times New Roman" panose="02020603050405020304" pitchFamily="18" charset="0"/>
                <a:cs typeface="Times New Roman" panose="02020603050405020304" pitchFamily="18" charset="0"/>
              </a:rPr>
              <a:t>Объяснение  технологии работы.</a:t>
            </a:r>
          </a:p>
        </p:txBody>
      </p:sp>
      <p:pic>
        <p:nvPicPr>
          <p:cNvPr id="4" name="Рисунок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32303" y="1528996"/>
            <a:ext cx="3523009" cy="4849318"/>
          </a:xfrm>
          <a:prstGeom prst="rect">
            <a:avLst/>
          </a:prstGeom>
        </p:spPr>
      </p:pic>
    </p:spTree>
    <p:extLst>
      <p:ext uri="{BB962C8B-B14F-4D97-AF65-F5344CB8AC3E}">
        <p14:creationId xmlns:p14="http://schemas.microsoft.com/office/powerpoint/2010/main" val="2505345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259831" y="-1193800"/>
            <a:ext cx="11932169" cy="2387600"/>
          </a:xfrm>
        </p:spPr>
        <p:txBody>
          <a:bodyPr>
            <a:noAutofit/>
          </a:bodyPr>
          <a:lstStyle/>
          <a:p>
            <a:r>
              <a:rPr lang="ru-RU" sz="4400" b="1" dirty="0">
                <a:solidFill>
                  <a:srgbClr val="FFFF00"/>
                </a:solidFill>
                <a:latin typeface="Times New Roman" panose="02020603050405020304" pitchFamily="18" charset="0"/>
                <a:cs typeface="Times New Roman" panose="02020603050405020304" pitchFamily="18" charset="0"/>
              </a:rPr>
              <a:t>Технология плетения лепестка и сердцевины.</a:t>
            </a:r>
          </a:p>
        </p:txBody>
      </p:sp>
      <p:sp>
        <p:nvSpPr>
          <p:cNvPr id="5" name="Подзаголовок 2"/>
          <p:cNvSpPr>
            <a:spLocks noGrp="1"/>
          </p:cNvSpPr>
          <p:nvPr>
            <p:ph type="subTitle" idx="1"/>
          </p:nvPr>
        </p:nvSpPr>
        <p:spPr>
          <a:xfrm>
            <a:off x="5286531" y="1983100"/>
            <a:ext cx="6525718" cy="3848074"/>
          </a:xfrm>
        </p:spPr>
        <p:txBody>
          <a:bodyPr>
            <a:normAutofit/>
          </a:bodyPr>
          <a:lstStyle/>
          <a:p>
            <a:pPr marL="457200" indent="-457200" algn="l">
              <a:buAutoNum type="arabicPeriod"/>
            </a:pPr>
            <a:r>
              <a:rPr lang="ru-RU" sz="4000" b="1" dirty="0">
                <a:solidFill>
                  <a:srgbClr val="FFFF00"/>
                </a:solidFill>
                <a:latin typeface="Times New Roman" panose="02020603050405020304" pitchFamily="18" charset="0"/>
                <a:cs typeface="Times New Roman" panose="02020603050405020304" pitchFamily="18" charset="0"/>
              </a:rPr>
              <a:t>Работа по технологическим картам.</a:t>
            </a:r>
          </a:p>
          <a:p>
            <a:pPr marL="457200" indent="-457200" algn="l">
              <a:buAutoNum type="arabicPeriod"/>
            </a:pPr>
            <a:r>
              <a:rPr lang="ru-RU" sz="4000" b="1" dirty="0">
                <a:solidFill>
                  <a:srgbClr val="FFFF00"/>
                </a:solidFill>
                <a:latin typeface="Times New Roman" panose="02020603050405020304" pitchFamily="18" charset="0"/>
                <a:cs typeface="Times New Roman" panose="02020603050405020304" pitchFamily="18" charset="0"/>
              </a:rPr>
              <a:t>Объяснение  технологии работы.</a:t>
            </a:r>
          </a:p>
        </p:txBody>
      </p:sp>
      <p:pic>
        <p:nvPicPr>
          <p:cNvPr id="6" name="Рисунок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59831" y="1626199"/>
            <a:ext cx="4822279" cy="4561876"/>
          </a:xfrm>
          <a:prstGeom prst="rect">
            <a:avLst/>
          </a:prstGeom>
          <a:ln>
            <a:noFill/>
          </a:ln>
          <a:effectLst>
            <a:softEdge rad="112500"/>
          </a:effectLst>
        </p:spPr>
      </p:pic>
    </p:spTree>
    <p:extLst>
      <p:ext uri="{BB962C8B-B14F-4D97-AF65-F5344CB8AC3E}">
        <p14:creationId xmlns:p14="http://schemas.microsoft.com/office/powerpoint/2010/main" val="1970374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44642" y="-31880"/>
            <a:ext cx="9144000" cy="1051210"/>
          </a:xfrm>
        </p:spPr>
        <p:txBody>
          <a:bodyPr>
            <a:normAutofit/>
          </a:bodyPr>
          <a:lstStyle/>
          <a:p>
            <a:r>
              <a:rPr lang="ru-RU" sz="5400" b="1" dirty="0">
                <a:solidFill>
                  <a:srgbClr val="FFFF00"/>
                </a:solidFill>
                <a:latin typeface="Times New Roman" panose="02020603050405020304" pitchFamily="18" charset="0"/>
                <a:cs typeface="Times New Roman" panose="02020603050405020304" pitchFamily="18" charset="0"/>
              </a:rPr>
              <a:t>Практическая работа</a:t>
            </a:r>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6542" y="1217477"/>
            <a:ext cx="4011162" cy="5348215"/>
          </a:xfrm>
          <a:prstGeom prst="rect">
            <a:avLst/>
          </a:prstGeom>
          <a:ln>
            <a:noFill/>
          </a:ln>
          <a:effectLst>
            <a:softEdge rad="112500"/>
          </a:effectLst>
        </p:spPr>
      </p:pic>
      <p:pic>
        <p:nvPicPr>
          <p:cNvPr id="5" name="Рисунок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496569" y="847594"/>
            <a:ext cx="4401000" cy="5867999"/>
          </a:xfrm>
          <a:prstGeom prst="rect">
            <a:avLst/>
          </a:prstGeom>
          <a:ln>
            <a:noFill/>
          </a:ln>
          <a:effectLst>
            <a:softEdge rad="112500"/>
          </a:effectLst>
        </p:spPr>
      </p:pic>
      <p:pic>
        <p:nvPicPr>
          <p:cNvPr id="6" name="Рисунок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4014756" y="2358558"/>
            <a:ext cx="3794760" cy="2846070"/>
          </a:xfrm>
          <a:prstGeom prst="rect">
            <a:avLst/>
          </a:prstGeom>
          <a:ln>
            <a:noFill/>
          </a:ln>
          <a:effectLst>
            <a:softEdge rad="112500"/>
          </a:effectLst>
        </p:spPr>
      </p:pic>
    </p:spTree>
    <p:extLst>
      <p:ext uri="{BB962C8B-B14F-4D97-AF65-F5344CB8AC3E}">
        <p14:creationId xmlns:p14="http://schemas.microsoft.com/office/powerpoint/2010/main" val="1726367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524000" y="118022"/>
            <a:ext cx="9144000" cy="121610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u-RU" b="1">
                <a:solidFill>
                  <a:srgbClr val="FFFF00"/>
                </a:solidFill>
                <a:latin typeface="Times New Roman" panose="02020603050405020304" pitchFamily="18" charset="0"/>
                <a:cs typeface="Times New Roman" panose="02020603050405020304" pitchFamily="18" charset="0"/>
              </a:rPr>
              <a:t>Вернисаж</a:t>
            </a:r>
            <a:endParaRPr lang="ru-RU" b="1" dirty="0">
              <a:solidFill>
                <a:srgbClr val="FFFF00"/>
              </a:solidFill>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0717943">
            <a:off x="1160749" y="2162916"/>
            <a:ext cx="5277991" cy="3958493"/>
          </a:xfrm>
          <a:prstGeom prst="rect">
            <a:avLst/>
          </a:prstGeom>
          <a:ln>
            <a:noFill/>
          </a:ln>
          <a:effectLst>
            <a:softEdge rad="112500"/>
          </a:effectLst>
        </p:spPr>
      </p:pic>
      <p:pic>
        <p:nvPicPr>
          <p:cNvPr id="6" name="Рисунок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6167560" y="1916834"/>
            <a:ext cx="5496560" cy="4122420"/>
          </a:xfrm>
          <a:prstGeom prst="rect">
            <a:avLst/>
          </a:prstGeom>
          <a:ln>
            <a:noFill/>
          </a:ln>
          <a:effectLst>
            <a:softEdge rad="112500"/>
          </a:effectLst>
        </p:spPr>
      </p:pic>
    </p:spTree>
    <p:extLst>
      <p:ext uri="{BB962C8B-B14F-4D97-AF65-F5344CB8AC3E}">
        <p14:creationId xmlns:p14="http://schemas.microsoft.com/office/powerpoint/2010/main" val="1829243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4939" y="-270581"/>
            <a:ext cx="9144000" cy="1216103"/>
          </a:xfrm>
        </p:spPr>
        <p:txBody>
          <a:bodyPr>
            <a:normAutofit/>
          </a:bodyPr>
          <a:lstStyle/>
          <a:p>
            <a:r>
              <a:rPr lang="ru-RU" b="1" dirty="0">
                <a:solidFill>
                  <a:srgbClr val="FFFF00"/>
                </a:solidFill>
                <a:latin typeface="Times New Roman" panose="02020603050405020304" pitchFamily="18" charset="0"/>
                <a:cs typeface="Times New Roman" panose="02020603050405020304" pitchFamily="18" charset="0"/>
              </a:rPr>
              <a:t>Вернисаж</a:t>
            </a:r>
          </a:p>
        </p:txBody>
      </p:sp>
      <p:pic>
        <p:nvPicPr>
          <p:cNvPr id="5" name="Рисунок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6114960">
            <a:off x="5935544" y="1585710"/>
            <a:ext cx="5376873" cy="4032655"/>
          </a:xfrm>
          <a:prstGeom prst="rect">
            <a:avLst/>
          </a:prstGeom>
          <a:ln>
            <a:noFill/>
          </a:ln>
          <a:effectLst>
            <a:softEdge rad="112500"/>
          </a:effectLst>
        </p:spPr>
      </p:pic>
      <p:pic>
        <p:nvPicPr>
          <p:cNvPr id="4" name="Рисунок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4555877">
            <a:off x="964204" y="1903993"/>
            <a:ext cx="5208388" cy="3906291"/>
          </a:xfrm>
          <a:prstGeom prst="rect">
            <a:avLst/>
          </a:prstGeom>
          <a:ln>
            <a:noFill/>
          </a:ln>
          <a:effectLst>
            <a:softEdge rad="112500"/>
          </a:effectLst>
        </p:spPr>
      </p:pic>
    </p:spTree>
    <p:extLst>
      <p:ext uri="{BB962C8B-B14F-4D97-AF65-F5344CB8AC3E}">
        <p14:creationId xmlns:p14="http://schemas.microsoft.com/office/powerpoint/2010/main" val="612306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5537" y="-866734"/>
            <a:ext cx="9144000" cy="2387600"/>
          </a:xfrm>
        </p:spPr>
        <p:txBody>
          <a:bodyPr/>
          <a:lstStyle/>
          <a:p>
            <a:r>
              <a:rPr lang="ru-RU" b="1" dirty="0">
                <a:solidFill>
                  <a:srgbClr val="FFFF00"/>
                </a:solidFill>
                <a:latin typeface="Times New Roman" panose="02020603050405020304" pitchFamily="18" charset="0"/>
                <a:cs typeface="Times New Roman" panose="02020603050405020304" pitchFamily="18" charset="0"/>
              </a:rPr>
              <a:t>Вернисаж</a:t>
            </a:r>
          </a:p>
        </p:txBody>
      </p:sp>
      <p:pic>
        <p:nvPicPr>
          <p:cNvPr id="4" name="Рисунок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51005" y="1827294"/>
            <a:ext cx="6217920" cy="4663440"/>
          </a:xfrm>
          <a:prstGeom prst="rect">
            <a:avLst/>
          </a:prstGeom>
          <a:ln>
            <a:noFill/>
          </a:ln>
          <a:effectLst>
            <a:softEdge rad="112500"/>
          </a:effectLst>
        </p:spPr>
      </p:pic>
      <p:pic>
        <p:nvPicPr>
          <p:cNvPr id="5" name="Рисунок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6283568">
            <a:off x="6639077" y="1284932"/>
            <a:ext cx="5610251" cy="4207688"/>
          </a:xfrm>
          <a:prstGeom prst="rect">
            <a:avLst/>
          </a:prstGeom>
          <a:ln>
            <a:noFill/>
          </a:ln>
          <a:effectLst>
            <a:softEdge rad="112500"/>
          </a:effectLst>
        </p:spPr>
      </p:pic>
    </p:spTree>
    <p:extLst>
      <p:ext uri="{BB962C8B-B14F-4D97-AF65-F5344CB8AC3E}">
        <p14:creationId xmlns:p14="http://schemas.microsoft.com/office/powerpoint/2010/main" val="145365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1111171"/>
          </a:xfrm>
        </p:spPr>
        <p:txBody>
          <a:bodyPr>
            <a:noAutofit/>
          </a:bodyPr>
          <a:lstStyle/>
          <a:p>
            <a:pPr algn="l"/>
            <a:r>
              <a:rPr lang="ru-RU" sz="6600" b="1" dirty="0">
                <a:solidFill>
                  <a:srgbClr val="FFC000"/>
                </a:solidFill>
                <a:latin typeface="Times New Roman" panose="02020603050405020304" pitchFamily="18" charset="0"/>
                <a:cs typeface="Times New Roman" panose="02020603050405020304" pitchFamily="18" charset="0"/>
              </a:rPr>
              <a:t>Цель:</a:t>
            </a:r>
            <a:br>
              <a:rPr lang="ru-RU" sz="6600" b="1" dirty="0">
                <a:solidFill>
                  <a:srgbClr val="FFC000"/>
                </a:solidFill>
                <a:latin typeface="Times New Roman" panose="02020603050405020304" pitchFamily="18" charset="0"/>
                <a:cs typeface="Times New Roman" panose="02020603050405020304" pitchFamily="18" charset="0"/>
              </a:rPr>
            </a:br>
            <a:endParaRPr lang="ru-RU" sz="6600" b="1" dirty="0">
              <a:solidFill>
                <a:srgbClr val="FFC00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24000" y="1677948"/>
            <a:ext cx="9144000" cy="1655762"/>
          </a:xfrm>
        </p:spPr>
        <p:txBody>
          <a:bodyPr>
            <a:noAutofit/>
          </a:bodyPr>
          <a:lstStyle/>
          <a:p>
            <a:pPr algn="l"/>
            <a:r>
              <a:rPr lang="ru-RU" sz="5400" b="1" dirty="0">
                <a:solidFill>
                  <a:srgbClr val="FFFF00"/>
                </a:solidFill>
                <a:latin typeface="Times New Roman" panose="02020603050405020304" pitchFamily="18" charset="0"/>
                <a:cs typeface="Times New Roman" panose="02020603050405020304" pitchFamily="18" charset="0"/>
              </a:rPr>
              <a:t>Познакомить с французской техникой изготовления цветов из бисера</a:t>
            </a:r>
          </a:p>
        </p:txBody>
      </p:sp>
    </p:spTree>
    <p:extLst>
      <p:ext uri="{BB962C8B-B14F-4D97-AF65-F5344CB8AC3E}">
        <p14:creationId xmlns:p14="http://schemas.microsoft.com/office/powerpoint/2010/main" val="233590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4551" y="1015909"/>
            <a:ext cx="9144000" cy="616496"/>
          </a:xfrm>
        </p:spPr>
        <p:txBody>
          <a:bodyPr>
            <a:normAutofit fontScale="90000"/>
          </a:bodyPr>
          <a:lstStyle/>
          <a:p>
            <a:pPr algn="l"/>
            <a:r>
              <a:rPr lang="ru-RU" b="1" dirty="0">
                <a:solidFill>
                  <a:srgbClr val="FFC000"/>
                </a:solidFill>
                <a:latin typeface="Times New Roman" panose="02020603050405020304" pitchFamily="18" charset="0"/>
                <a:cs typeface="Times New Roman" panose="02020603050405020304" pitchFamily="18" charset="0"/>
              </a:rPr>
              <a:t>Задачи:</a:t>
            </a:r>
            <a:br>
              <a:rPr lang="ru-RU" b="1" dirty="0">
                <a:solidFill>
                  <a:srgbClr val="FFC000"/>
                </a:solidFill>
                <a:latin typeface="Times New Roman" panose="02020603050405020304" pitchFamily="18" charset="0"/>
                <a:cs typeface="Times New Roman" panose="02020603050405020304" pitchFamily="18" charset="0"/>
              </a:rPr>
            </a:br>
            <a:endParaRPr lang="ru-RU" b="1" dirty="0">
              <a:solidFill>
                <a:srgbClr val="FFC00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410937" y="733097"/>
            <a:ext cx="11422505" cy="2215055"/>
          </a:xfrm>
        </p:spPr>
        <p:txBody>
          <a:bodyPr>
            <a:noAutofit/>
          </a:bodyPr>
          <a:lstStyle/>
          <a:p>
            <a:pPr marL="457200" indent="-457200" algn="l">
              <a:buAutoNum type="arabicPeriod"/>
            </a:pPr>
            <a:r>
              <a:rPr lang="ru-RU" sz="4000" b="1" dirty="0">
                <a:solidFill>
                  <a:srgbClr val="FFFF00"/>
                </a:solidFill>
                <a:latin typeface="Times New Roman" panose="02020603050405020304" pitchFamily="18" charset="0"/>
                <a:cs typeface="Times New Roman" panose="02020603050405020304" pitchFamily="18" charset="0"/>
              </a:rPr>
              <a:t>Формировать навыки творческой работы в технике «</a:t>
            </a:r>
            <a:r>
              <a:rPr lang="ru-RU" sz="4000" b="1" dirty="0" err="1">
                <a:solidFill>
                  <a:srgbClr val="FFFF00"/>
                </a:solidFill>
                <a:latin typeface="Times New Roman" panose="02020603050405020304" pitchFamily="18" charset="0"/>
                <a:cs typeface="Times New Roman" panose="02020603050405020304" pitchFamily="18" charset="0"/>
              </a:rPr>
              <a:t>бисероплетение</a:t>
            </a:r>
            <a:r>
              <a:rPr lang="ru-RU" sz="4000" b="1" dirty="0">
                <a:solidFill>
                  <a:srgbClr val="FFFF00"/>
                </a:solidFill>
                <a:latin typeface="Times New Roman" panose="02020603050405020304" pitchFamily="18" charset="0"/>
                <a:cs typeface="Times New Roman" panose="02020603050405020304" pitchFamily="18" charset="0"/>
              </a:rPr>
              <a:t>».</a:t>
            </a:r>
          </a:p>
          <a:p>
            <a:pPr algn="l"/>
            <a:r>
              <a:rPr lang="ru-RU" sz="4000" b="1" dirty="0">
                <a:solidFill>
                  <a:srgbClr val="FFFF00"/>
                </a:solidFill>
                <a:latin typeface="Times New Roman" panose="02020603050405020304" pitchFamily="18" charset="0"/>
                <a:cs typeface="Times New Roman" panose="02020603050405020304" pitchFamily="18" charset="0"/>
              </a:rPr>
              <a:t>2. Развивать образное и пространственное мышление, фантазию, творческую активность, а также моторику рук, последовательность в выполнении действий.</a:t>
            </a:r>
          </a:p>
          <a:p>
            <a:pPr algn="l"/>
            <a:r>
              <a:rPr lang="ru-RU" sz="4000" b="1" dirty="0">
                <a:solidFill>
                  <a:srgbClr val="FFFF00"/>
                </a:solidFill>
                <a:latin typeface="Times New Roman" panose="02020603050405020304" pitchFamily="18" charset="0"/>
                <a:cs typeface="Times New Roman" panose="02020603050405020304" pitchFamily="18" charset="0"/>
              </a:rPr>
              <a:t>3. Воспитывать трудолюбие, аккуратность, усидчивость, бережное отношение к окружающей природе.</a:t>
            </a:r>
          </a:p>
        </p:txBody>
      </p:sp>
    </p:spTree>
    <p:extLst>
      <p:ext uri="{BB962C8B-B14F-4D97-AF65-F5344CB8AC3E}">
        <p14:creationId xmlns:p14="http://schemas.microsoft.com/office/powerpoint/2010/main" val="4290276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9030" y="1347216"/>
            <a:ext cx="9144000" cy="781388"/>
          </a:xfrm>
        </p:spPr>
        <p:txBody>
          <a:bodyPr>
            <a:normAutofit fontScale="90000"/>
          </a:bodyPr>
          <a:lstStyle/>
          <a:p>
            <a:r>
              <a:rPr lang="ru-RU" b="1" dirty="0">
                <a:solidFill>
                  <a:srgbClr val="FFC000"/>
                </a:solidFill>
                <a:latin typeface="Times New Roman" panose="02020603050405020304" pitchFamily="18" charset="0"/>
                <a:cs typeface="Times New Roman" panose="02020603050405020304" pitchFamily="18" charset="0"/>
              </a:rPr>
              <a:t>План занятия:</a:t>
            </a:r>
            <a:br>
              <a:rPr lang="ru-RU" b="1" dirty="0">
                <a:solidFill>
                  <a:srgbClr val="FFC000"/>
                </a:solidFill>
                <a:latin typeface="Times New Roman" panose="02020603050405020304" pitchFamily="18" charset="0"/>
                <a:cs typeface="Times New Roman" panose="02020603050405020304" pitchFamily="18" charset="0"/>
              </a:rPr>
            </a:br>
            <a:endParaRPr lang="ru-RU" b="1" dirty="0">
              <a:solidFill>
                <a:srgbClr val="FFC00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074295" y="1534592"/>
            <a:ext cx="9883515" cy="5188496"/>
          </a:xfrm>
        </p:spPr>
        <p:txBody>
          <a:bodyPr>
            <a:normAutofit/>
          </a:bodyPr>
          <a:lstStyle/>
          <a:p>
            <a:pPr marL="514350" indent="-514350" algn="l">
              <a:buAutoNum type="arabicPeriod"/>
            </a:pPr>
            <a:r>
              <a:rPr lang="ru-RU" sz="3200" b="1" dirty="0">
                <a:solidFill>
                  <a:srgbClr val="FFFF00"/>
                </a:solidFill>
                <a:latin typeface="Times New Roman" panose="02020603050405020304" pitchFamily="18" charset="0"/>
                <a:cs typeface="Times New Roman" panose="02020603050405020304" pitchFamily="18" charset="0"/>
              </a:rPr>
              <a:t>Организационный момент.</a:t>
            </a:r>
          </a:p>
          <a:p>
            <a:pPr marL="514350" indent="-514350" algn="l">
              <a:buAutoNum type="arabicPeriod"/>
            </a:pPr>
            <a:r>
              <a:rPr lang="ru-RU" sz="3200" b="1" dirty="0">
                <a:solidFill>
                  <a:srgbClr val="FFFF00"/>
                </a:solidFill>
                <a:latin typeface="Times New Roman" panose="02020603050405020304" pitchFamily="18" charset="0"/>
                <a:cs typeface="Times New Roman" panose="02020603050405020304" pitchFamily="18" charset="0"/>
              </a:rPr>
              <a:t>Историческая справка.</a:t>
            </a:r>
          </a:p>
          <a:p>
            <a:pPr marL="514350" indent="-514350" algn="l">
              <a:buAutoNum type="arabicPeriod"/>
            </a:pPr>
            <a:r>
              <a:rPr lang="ru-RU" sz="3200" b="1" dirty="0">
                <a:solidFill>
                  <a:srgbClr val="FFFF00"/>
                </a:solidFill>
                <a:latin typeface="Times New Roman" panose="02020603050405020304" pitchFamily="18" charset="0"/>
                <a:cs typeface="Times New Roman" panose="02020603050405020304" pitchFamily="18" charset="0"/>
              </a:rPr>
              <a:t>«Ромашка из бисера»- ознакомление с технологией выполнения ромашки.</a:t>
            </a:r>
          </a:p>
          <a:p>
            <a:pPr marL="514350" indent="-514350" algn="l">
              <a:buAutoNum type="arabicPeriod"/>
            </a:pPr>
            <a:r>
              <a:rPr lang="ru-RU" sz="3200" b="1" dirty="0">
                <a:solidFill>
                  <a:srgbClr val="FFFF00"/>
                </a:solidFill>
                <a:latin typeface="Times New Roman" panose="02020603050405020304" pitchFamily="18" charset="0"/>
                <a:cs typeface="Times New Roman" panose="02020603050405020304" pitchFamily="18" charset="0"/>
              </a:rPr>
              <a:t>Освоение четырёхрядной перекрёстной петли.</a:t>
            </a:r>
          </a:p>
          <a:p>
            <a:pPr marL="514350" indent="-514350" algn="l">
              <a:buAutoNum type="arabicPeriod"/>
            </a:pPr>
            <a:r>
              <a:rPr lang="ru-RU" sz="3200" b="1" dirty="0">
                <a:solidFill>
                  <a:srgbClr val="FFFF00"/>
                </a:solidFill>
                <a:latin typeface="Times New Roman" panose="02020603050405020304" pitchFamily="18" charset="0"/>
                <a:cs typeface="Times New Roman" panose="02020603050405020304" pitchFamily="18" charset="0"/>
              </a:rPr>
              <a:t>Практическая самостоятельная  работа.</a:t>
            </a:r>
          </a:p>
          <a:p>
            <a:pPr marL="514350" indent="-514350" algn="l">
              <a:buAutoNum type="arabicPeriod"/>
            </a:pPr>
            <a:r>
              <a:rPr lang="ru-RU" sz="3200" b="1" dirty="0">
                <a:solidFill>
                  <a:srgbClr val="FFFF00"/>
                </a:solidFill>
                <a:latin typeface="Times New Roman" panose="02020603050405020304" pitchFamily="18" charset="0"/>
                <a:cs typeface="Times New Roman" panose="02020603050405020304" pitchFamily="18" charset="0"/>
              </a:rPr>
              <a:t>Выставка работ.</a:t>
            </a:r>
            <a:endParaRPr lang="ru-RU" sz="32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3507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0627352">
            <a:off x="231953" y="394998"/>
            <a:ext cx="3689488" cy="2770352"/>
          </a:xfrm>
          <a:prstGeom prst="rect">
            <a:avLst/>
          </a:prstGeom>
          <a:ln>
            <a:noFill/>
          </a:ln>
          <a:effectLst>
            <a:softEdge rad="112500"/>
          </a:effectLst>
        </p:spPr>
      </p:pic>
      <p:pic>
        <p:nvPicPr>
          <p:cNvPr id="6" name="Рисунок 5"/>
          <p:cNvPicPr>
            <a:picLocks noChangeAspect="1"/>
          </p:cNvPicPr>
          <p:nvPr/>
        </p:nvPicPr>
        <p:blipFill>
          <a:blip r:embed="rId3">
            <a:extLst>
              <a:ext uri="{28A0092B-C50C-407E-A947-70E740481C1C}">
                <a14:useLocalDpi xmlns:a14="http://schemas.microsoft.com/office/drawing/2010/main"/>
              </a:ext>
            </a:extLst>
          </a:blip>
          <a:stretch>
            <a:fillRect/>
          </a:stretch>
        </p:blipFill>
        <p:spPr>
          <a:xfrm rot="1127260">
            <a:off x="8188559" y="647640"/>
            <a:ext cx="3659591" cy="2740733"/>
          </a:xfrm>
          <a:prstGeom prst="rect">
            <a:avLst/>
          </a:prstGeom>
          <a:ln>
            <a:noFill/>
          </a:ln>
          <a:effectLst>
            <a:softEdge rad="112500"/>
          </a:effectLst>
        </p:spPr>
      </p:pic>
      <p:sp>
        <p:nvSpPr>
          <p:cNvPr id="2" name="Заголовок 1"/>
          <p:cNvSpPr>
            <a:spLocks noGrp="1"/>
          </p:cNvSpPr>
          <p:nvPr>
            <p:ph type="ctrTitle" idx="4294967295"/>
          </p:nvPr>
        </p:nvSpPr>
        <p:spPr>
          <a:xfrm>
            <a:off x="2937668" y="3429000"/>
            <a:ext cx="6316663" cy="2387600"/>
          </a:xfrm>
        </p:spPr>
        <p:txBody>
          <a:bodyPr>
            <a:noAutofit/>
          </a:bodyPr>
          <a:lstStyle/>
          <a:p>
            <a:r>
              <a:rPr lang="ru-RU" sz="2400" b="1" dirty="0">
                <a:solidFill>
                  <a:srgbClr val="FFFF00"/>
                </a:solidFill>
                <a:latin typeface="Times New Roman" panose="02020603050405020304" pitchFamily="18" charset="0"/>
                <a:cs typeface="Times New Roman" panose="02020603050405020304" pitchFamily="18" charset="0"/>
              </a:rPr>
              <a:t>Французское плетение цветов, пожалуй, самая распространенная техника изготовления цветов из бисера. И не зря! Симпатичные, воздушные ажурные цветы, которые получаются при использовании этой техники, очаровывают даже самого придирчивого ценителя.</a:t>
            </a:r>
            <a:br>
              <a:rPr lang="ru-RU" sz="2400" b="1" dirty="0">
                <a:solidFill>
                  <a:srgbClr val="FFFF00"/>
                </a:solidFill>
                <a:latin typeface="Times New Roman" panose="02020603050405020304" pitchFamily="18" charset="0"/>
                <a:cs typeface="Times New Roman" panose="02020603050405020304" pitchFamily="18" charset="0"/>
              </a:rPr>
            </a:br>
            <a:br>
              <a:rPr lang="ru-RU" sz="3200" b="1" dirty="0">
                <a:solidFill>
                  <a:srgbClr val="FFFF00"/>
                </a:solidFill>
                <a:latin typeface="Times New Roman" panose="02020603050405020304" pitchFamily="18" charset="0"/>
                <a:cs typeface="Times New Roman" panose="02020603050405020304" pitchFamily="18" charset="0"/>
              </a:rPr>
            </a:br>
            <a:endParaRPr lang="ru-RU" sz="3200" b="1" dirty="0">
              <a:solidFill>
                <a:srgbClr val="FFFF00"/>
              </a:solidFill>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504583" y="5509900"/>
            <a:ext cx="2733675" cy="1333500"/>
          </a:xfrm>
          <a:prstGeom prst="rect">
            <a:avLst/>
          </a:prstGeom>
          <a:ln>
            <a:noFill/>
          </a:ln>
          <a:effectLst>
            <a:softEdge rad="112500"/>
          </a:effectLst>
        </p:spPr>
      </p:pic>
    </p:spTree>
    <p:extLst>
      <p:ext uri="{BB962C8B-B14F-4D97-AF65-F5344CB8AC3E}">
        <p14:creationId xmlns:p14="http://schemas.microsoft.com/office/powerpoint/2010/main" val="217882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328473" y="1819922"/>
            <a:ext cx="6004280" cy="3628177"/>
          </a:xfrm>
        </p:spPr>
        <p:txBody>
          <a:bodyPr>
            <a:normAutofit fontScale="90000"/>
          </a:bodyPr>
          <a:lstStyle/>
          <a:p>
            <a:r>
              <a:rPr lang="ru-RU" sz="3600" b="1" dirty="0">
                <a:solidFill>
                  <a:srgbClr val="FFFF00"/>
                </a:solidFill>
                <a:effectLst/>
                <a:latin typeface="Times New Roman" panose="02020603050405020304" pitchFamily="18" charset="0"/>
                <a:cs typeface="Times New Roman" panose="02020603050405020304" pitchFamily="18" charset="0"/>
              </a:rPr>
              <a:t>Французские цветы из бисера</a:t>
            </a:r>
            <a:br>
              <a:rPr lang="ru-RU" sz="3600" b="1" dirty="0">
                <a:solidFill>
                  <a:srgbClr val="FFFF00"/>
                </a:solidFill>
                <a:effectLst/>
                <a:latin typeface="Times New Roman" panose="02020603050405020304" pitchFamily="18" charset="0"/>
                <a:cs typeface="Times New Roman" panose="02020603050405020304" pitchFamily="18" charset="0"/>
              </a:rPr>
            </a:br>
            <a:r>
              <a:rPr lang="ru-RU" sz="3600" dirty="0">
                <a:solidFill>
                  <a:srgbClr val="FFFF00"/>
                </a:solidFill>
                <a:effectLst/>
                <a:latin typeface="Times New Roman" panose="02020603050405020304" pitchFamily="18" charset="0"/>
                <a:cs typeface="Times New Roman" panose="02020603050405020304" pitchFamily="18" charset="0"/>
              </a:rPr>
              <a:t>Правда о происхождении бисерных цветов скрыта за туманной завесой более века или двух (или пяти!). Так что возьмите все, что вы знаете о цветах из бисера, посыпьте романтикой и добавьте немного интересных фактов. </a:t>
            </a:r>
            <a:br>
              <a:rPr lang="ru-RU" dirty="0">
                <a:solidFill>
                  <a:srgbClr val="FFFF00"/>
                </a:solidFill>
                <a:effectLst/>
              </a:rPr>
            </a:br>
            <a:br>
              <a:rPr lang="ru-RU" dirty="0">
                <a:solidFill>
                  <a:srgbClr val="FFFF00"/>
                </a:solidFill>
                <a:effectLst/>
              </a:rPr>
            </a:br>
            <a:endParaRPr lang="ru-RU" dirty="0">
              <a:solidFill>
                <a:srgbClr val="FFFF00"/>
              </a:solidFill>
            </a:endParaRPr>
          </a:p>
        </p:txBody>
      </p:sp>
      <p:pic>
        <p:nvPicPr>
          <p:cNvPr id="5" name="Рисунок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520589" y="1028044"/>
            <a:ext cx="5167633" cy="4062334"/>
          </a:xfrm>
          <a:prstGeom prst="rect">
            <a:avLst/>
          </a:prstGeom>
          <a:ln>
            <a:noFill/>
          </a:ln>
          <a:effectLst>
            <a:softEdge rad="112500"/>
          </a:effectLst>
        </p:spPr>
      </p:pic>
    </p:spTree>
    <p:extLst>
      <p:ext uri="{BB962C8B-B14F-4D97-AF65-F5344CB8AC3E}">
        <p14:creationId xmlns:p14="http://schemas.microsoft.com/office/powerpoint/2010/main" val="61702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63643" y="1124261"/>
            <a:ext cx="5653409" cy="4240057"/>
          </a:xfrm>
          <a:prstGeom prst="rect">
            <a:avLst/>
          </a:prstGeom>
          <a:ln>
            <a:noFill/>
          </a:ln>
          <a:effectLst>
            <a:softEdge rad="112500"/>
          </a:effectLst>
        </p:spPr>
      </p:pic>
      <p:sp>
        <p:nvSpPr>
          <p:cNvPr id="2" name="Заголовок 1"/>
          <p:cNvSpPr>
            <a:spLocks noGrp="1"/>
          </p:cNvSpPr>
          <p:nvPr>
            <p:ph type="ctrTitle" idx="4294967295"/>
          </p:nvPr>
        </p:nvSpPr>
        <p:spPr>
          <a:xfrm>
            <a:off x="5939160" y="1944487"/>
            <a:ext cx="5924365" cy="3225800"/>
          </a:xfrm>
        </p:spPr>
        <p:txBody>
          <a:bodyPr>
            <a:normAutofit fontScale="90000"/>
          </a:bodyPr>
          <a:lstStyle/>
          <a:p>
            <a:r>
              <a:rPr lang="ru-RU" sz="3100" dirty="0">
                <a:solidFill>
                  <a:srgbClr val="FFFF00"/>
                </a:solidFill>
                <a:effectLst/>
                <a:latin typeface="Times New Roman" panose="02020603050405020304" pitchFamily="18" charset="0"/>
                <a:cs typeface="Times New Roman" panose="02020603050405020304" pitchFamily="18" charset="0"/>
              </a:rPr>
              <a:t>Французское </a:t>
            </a:r>
            <a:r>
              <a:rPr lang="ru-RU" sz="3100" dirty="0" err="1">
                <a:solidFill>
                  <a:srgbClr val="FFFF00"/>
                </a:solidFill>
                <a:effectLst/>
                <a:latin typeface="Times New Roman" panose="02020603050405020304" pitchFamily="18" charset="0"/>
                <a:cs typeface="Times New Roman" panose="02020603050405020304" pitchFamily="18" charset="0"/>
              </a:rPr>
              <a:t>бисероплетение</a:t>
            </a:r>
            <a:r>
              <a:rPr lang="ru-RU" sz="3100" dirty="0">
                <a:solidFill>
                  <a:srgbClr val="FFFF00"/>
                </a:solidFill>
                <a:effectLst/>
                <a:latin typeface="Times New Roman" panose="02020603050405020304" pitchFamily="18" charset="0"/>
                <a:cs typeface="Times New Roman" panose="02020603050405020304" pitchFamily="18" charset="0"/>
              </a:rPr>
              <a:t> различают по конструкции. На очень тонкую проволоку нанизывается бисер, создаются интересные ажурные элементы. Из плоских фрагментов получаются трехмерные цветы, а проволока помогает сохранять форму. С относительно небольшим количеством инструментов и расходных материалов, даже неопытный мастер может попробовать себя в создании лилий и </a:t>
            </a:r>
            <a:r>
              <a:rPr lang="ru-RU" sz="3600" dirty="0">
                <a:solidFill>
                  <a:srgbClr val="FFFF00"/>
                </a:solidFill>
                <a:effectLst/>
                <a:latin typeface="Times New Roman" panose="02020603050405020304" pitchFamily="18" charset="0"/>
                <a:cs typeface="Times New Roman" panose="02020603050405020304" pitchFamily="18" charset="0"/>
              </a:rPr>
              <a:t>нарциссов из бисера. </a:t>
            </a:r>
            <a:br>
              <a:rPr lang="ru-RU" dirty="0">
                <a:effectLst/>
              </a:rPr>
            </a:br>
            <a:endParaRPr lang="ru-RU" dirty="0"/>
          </a:p>
        </p:txBody>
      </p:sp>
    </p:spTree>
    <p:extLst>
      <p:ext uri="{BB962C8B-B14F-4D97-AF65-F5344CB8AC3E}">
        <p14:creationId xmlns:p14="http://schemas.microsoft.com/office/powerpoint/2010/main" val="1943204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185322" y="1266902"/>
            <a:ext cx="12077700" cy="2387600"/>
          </a:xfrm>
        </p:spPr>
        <p:txBody>
          <a:bodyPr>
            <a:normAutofit fontScale="90000"/>
          </a:bodyPr>
          <a:lstStyle/>
          <a:p>
            <a:r>
              <a:rPr lang="ru-RU" sz="2700" dirty="0">
                <a:solidFill>
                  <a:srgbClr val="FFFF00"/>
                </a:solidFill>
                <a:effectLst/>
                <a:latin typeface="Times New Roman" panose="02020603050405020304" pitchFamily="18" charset="0"/>
                <a:cs typeface="Times New Roman" panose="02020603050405020304" pitchFamily="18" charset="0"/>
              </a:rPr>
              <a:t>Имя первого мастера, нанизавшего бисер на проволоку и превратившего ее в цветок, история не сохранила, но большинство искусных дел появились в 16 веке в эпоху Возрождения. Хотя сам метод называется французским, примеры цветов были найдены в Италии, где делали маленькие стеклянные бусины. Возможно, французским его стали называть из-за того, что монахини использовали бисер для создания праздничных венков и украшения алтаря. Рассказы о </a:t>
            </a:r>
            <a:r>
              <a:rPr lang="ru-RU" sz="2700" dirty="0" err="1">
                <a:solidFill>
                  <a:srgbClr val="FFFF00"/>
                </a:solidFill>
                <a:effectLst/>
                <a:latin typeface="Times New Roman" panose="02020603050405020304" pitchFamily="18" charset="0"/>
                <a:cs typeface="Times New Roman" panose="02020603050405020304" pitchFamily="18" charset="0"/>
              </a:rPr>
              <a:t>бисероплетении</a:t>
            </a:r>
            <a:r>
              <a:rPr lang="ru-RU" sz="2700" dirty="0">
                <a:solidFill>
                  <a:srgbClr val="FFFF00"/>
                </a:solidFill>
                <a:effectLst/>
                <a:latin typeface="Times New Roman" panose="02020603050405020304" pitchFamily="18" charset="0"/>
                <a:cs typeface="Times New Roman" panose="02020603050405020304" pitchFamily="18" charset="0"/>
              </a:rPr>
              <a:t> тех времен, как правило, романтические – крестьяне брали неправильной формы бусины, которые не подошли к платьям дворянок, нанизывали их на конский волос или медную проволоку, создавая цветы. Их они продавали в богатые дома. Как и другие народные искусства, популярность бисера менялась на протяжении веков. Традиции в основном сохранялись в семьях, передаваясь из поколения в поколение, пока волна популярности не накрыла в конце викторианских 1800-х. </a:t>
            </a:r>
            <a:br>
              <a:rPr lang="ru-RU" dirty="0">
                <a:effectLst/>
              </a:rPr>
            </a:br>
            <a:endParaRPr lang="ru-RU" dirty="0"/>
          </a:p>
        </p:txBody>
      </p:sp>
      <p:pic>
        <p:nvPicPr>
          <p:cNvPr id="4" name="Рисунок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726961" y="3962595"/>
            <a:ext cx="5195249" cy="2590409"/>
          </a:xfrm>
          <a:prstGeom prst="rect">
            <a:avLst/>
          </a:prstGeom>
        </p:spPr>
      </p:pic>
    </p:spTree>
    <p:extLst>
      <p:ext uri="{BB962C8B-B14F-4D97-AF65-F5344CB8AC3E}">
        <p14:creationId xmlns:p14="http://schemas.microsoft.com/office/powerpoint/2010/main" val="808231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31345" y="516836"/>
            <a:ext cx="10949690" cy="2387600"/>
          </a:xfrm>
        </p:spPr>
        <p:txBody>
          <a:bodyPr>
            <a:normAutofit fontScale="90000"/>
          </a:bodyPr>
          <a:lstStyle/>
          <a:p>
            <a:r>
              <a:rPr lang="ru-RU" sz="3100" dirty="0">
                <a:solidFill>
                  <a:srgbClr val="FFFF00"/>
                </a:solidFill>
                <a:effectLst/>
                <a:latin typeface="Times New Roman" panose="02020603050405020304" pitchFamily="18" charset="0"/>
                <a:cs typeface="Times New Roman" panose="02020603050405020304" pitchFamily="18" charset="0"/>
              </a:rPr>
              <a:t>Дамы той эпохи, вдохновленные трауром королевы Виктории в связи с гибелью принца Альберта, разработали сложные традиции с цветочными подношениями. В то время цветы можно было достать только в сезон, и предприимчивые женщины нашли решение. Венки тех времен еще можно найти в частных коллекциях и музеях. </a:t>
            </a:r>
            <a:br>
              <a:rPr lang="ru-RU" dirty="0">
                <a:effectLst/>
              </a:rPr>
            </a:b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873770" y="2327222"/>
            <a:ext cx="7794886" cy="4482060"/>
          </a:xfrm>
          <a:prstGeom prst="rect">
            <a:avLst/>
          </a:prstGeom>
          <a:ln>
            <a:noFill/>
          </a:ln>
          <a:effectLst>
            <a:softEdge rad="112500"/>
          </a:effectLst>
        </p:spPr>
      </p:pic>
    </p:spTree>
    <p:extLst>
      <p:ext uri="{BB962C8B-B14F-4D97-AF65-F5344CB8AC3E}">
        <p14:creationId xmlns:p14="http://schemas.microsoft.com/office/powerpoint/2010/main" val="331375397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632</Words>
  <Application>Microsoft Office PowerPoint</Application>
  <PresentationFormat>Широкоэкранный</PresentationFormat>
  <Paragraphs>36</Paragraphs>
  <Slides>17</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17</vt:i4>
      </vt:variant>
    </vt:vector>
  </HeadingPairs>
  <TitlesOfParts>
    <vt:vector size="22" baseType="lpstr">
      <vt:lpstr>Arial</vt:lpstr>
      <vt:lpstr>Calibri</vt:lpstr>
      <vt:lpstr>Calibri Light</vt:lpstr>
      <vt:lpstr>Times New Roman</vt:lpstr>
      <vt:lpstr>Тема Office</vt:lpstr>
      <vt:lpstr>Учебное занятие  «ИЗГОТОВЛЕНИЕ ЦВЕТОВ  ИЗ БИСЕРА»</vt:lpstr>
      <vt:lpstr>Цель: </vt:lpstr>
      <vt:lpstr>Задачи: </vt:lpstr>
      <vt:lpstr>План занятия: </vt:lpstr>
      <vt:lpstr>Французское плетение цветов, пожалуй, самая распространенная техника изготовления цветов из бисера. И не зря! Симпатичные, воздушные ажурные цветы, которые получаются при использовании этой техники, очаровывают даже самого придирчивого ценителя.  </vt:lpstr>
      <vt:lpstr>Французские цветы из бисера Правда о происхождении бисерных цветов скрыта за туманной завесой более века или двух (или пяти!). Так что возьмите все, что вы знаете о цветах из бисера, посыпьте романтикой и добавьте немного интересных фактов.   </vt:lpstr>
      <vt:lpstr>Французское бисероплетение различают по конструкции. На очень тонкую проволоку нанизывается бисер, создаются интересные ажурные элементы. Из плоских фрагментов получаются трехмерные цветы, а проволока помогает сохранять форму. С относительно небольшим количеством инструментов и расходных материалов, даже неопытный мастер может попробовать себя в создании лилий и нарциссов из бисера.  </vt:lpstr>
      <vt:lpstr>Имя первого мастера, нанизавшего бисер на проволоку и превратившего ее в цветок, история не сохранила, но большинство искусных дел появились в 16 веке в эпоху Возрождения. Хотя сам метод называется французским, примеры цветов были найдены в Италии, где делали маленькие стеклянные бусины. Возможно, французским его стали называть из-за того, что монахини использовали бисер для создания праздничных венков и украшения алтаря. Рассказы о бисероплетении тех времен, как правило, романтические – крестьяне брали неправильной формы бусины, которые не подошли к платьям дворянок, нанизывали их на конский волос или медную проволоку, создавая цветы. Их они продавали в богатые дома. Как и другие народные искусства, популярность бисера менялась на протяжении веков. Традиции в основном сохранялись в семьях, передаваясь из поколения в поколение, пока волна популярности не накрыла в конце викторианских 1800-х.  </vt:lpstr>
      <vt:lpstr>Дамы той эпохи, вдохновленные трауром королевы Виктории в связи с гибелью принца Альберта, разработали сложные традиции с цветочными подношениями. В то время цветы можно было достать только в сезон, и предприимчивые женщины нашли решение. Венки тех времен еще можно найти в частных коллекциях и музеях.  </vt:lpstr>
      <vt:lpstr>После Второй Мировой в США французские цветы из бисера стали абсолютным хитом. В 1960 годы Виржиния Натсон написала книгу о цветах и букетах из бисера, которая стала почти библией для бисеропрлетения. Она купила букет французских цветов из бисера в Универмаге Нью-Йорка и вместо того, чтобы поставить его своей гостиной, любопытная женщина разобрала его, чтобы посмотреть, как это сделано. Цветы, импортируемые из Франции, были особенно изящны, Вирджинии удалось представить эту технику новой аудитории. Узоры, полученные в результате ее собственных экспериментов и  считаются базовыми. </vt:lpstr>
      <vt:lpstr>Материалы и оборудование: 1. бисер; 2. ножницы; 3. проволока; 4. кусачки; 5. образцы; 6. технологические карты. </vt:lpstr>
      <vt:lpstr>Технология четырёхрядной перекрёстной петли.</vt:lpstr>
      <vt:lpstr>Технология плетения лепестка и сердцевины.</vt:lpstr>
      <vt:lpstr>Практическая работа</vt:lpstr>
      <vt:lpstr>Презентация PowerPoint</vt:lpstr>
      <vt:lpstr>Вернисаж</vt:lpstr>
      <vt:lpstr>Вернисаж</vt:lpstr>
    </vt:vector>
  </TitlesOfParts>
  <Company>Янтарь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Учебное занятие  «ИЗГОТОВЛЕНИЕ ЦВЕТОВ  ИЗ БИСЕРА»</dc:title>
  <dc:creator>Янтарь</dc:creator>
  <cp:lastModifiedBy>Наталья Иноземцева</cp:lastModifiedBy>
  <cp:revision>11</cp:revision>
  <dcterms:created xsi:type="dcterms:W3CDTF">2015-10-26T13:42:22Z</dcterms:created>
  <dcterms:modified xsi:type="dcterms:W3CDTF">2020-11-09T12:15:23Z</dcterms:modified>
</cp:coreProperties>
</file>